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383" r:id="rId3"/>
    <p:sldId id="370" r:id="rId4"/>
    <p:sldId id="381" r:id="rId5"/>
    <p:sldId id="382" r:id="rId6"/>
    <p:sldId id="394" r:id="rId7"/>
    <p:sldId id="388" r:id="rId8"/>
    <p:sldId id="389" r:id="rId9"/>
    <p:sldId id="390" r:id="rId10"/>
    <p:sldId id="391" r:id="rId11"/>
    <p:sldId id="392" r:id="rId12"/>
    <p:sldId id="393" r:id="rId13"/>
    <p:sldId id="360" r:id="rId14"/>
    <p:sldId id="361" r:id="rId15"/>
    <p:sldId id="362" r:id="rId16"/>
    <p:sldId id="364" r:id="rId17"/>
    <p:sldId id="373" r:id="rId18"/>
    <p:sldId id="377" r:id="rId19"/>
    <p:sldId id="376" r:id="rId20"/>
    <p:sldId id="375" r:id="rId21"/>
    <p:sldId id="379" r:id="rId22"/>
    <p:sldId id="374" r:id="rId23"/>
    <p:sldId id="395" r:id="rId2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39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1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83058-A955-4C8C-A43D-064DB7329D0E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490251-9EE7-472C-85D0-71D3C9E1D1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3867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DBD17F-B6F7-D2D0-3630-012BD3FEFA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D8DA831-5D8D-D37F-C5AD-F9F1A98ED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2320724-1352-C3A9-F2AA-0F161DCCB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C954-0F67-429F-A6FC-BF11682A7A8B}" type="datetime1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937268-0EAB-1169-A8B2-06180A88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BB2750-F058-A380-3743-696059B9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518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522671-5997-B3F0-1CF5-FE693B6F6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0C58ABE-0AA1-5035-CC95-C31EA7DEC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6E4E59-08D4-3F97-A481-26A03B87E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F8033-9F9D-4A1F-9615-F314B148F4FF}" type="datetime1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612C97-AD20-9B74-1D9E-20E6D0AF0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DBA50A-CF5D-F52F-ADFD-E27A8EC0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7720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5728371-BBF1-C052-5C83-60B90C1898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F90CBDC-54AC-0F04-BFCF-D191D5AE2D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78DCFD-149E-564A-688C-62291B737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3A3BA-7E35-45C2-B9C6-48FAE94F69F6}" type="datetime1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5F0560-6883-F96E-16B1-C6C143DD6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259203-947D-2A0B-2F17-691028A54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25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3CEE73-FF5F-D062-8CC5-8CDD5A4FF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592C3B-FF04-3CDD-F8D3-D96870E61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3D8B3E-0C15-3BBB-10E9-73474C9B5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0D0E-85DA-481B-B426-F36A02414DB0}" type="datetime1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90C292-299E-289C-C4C5-DF4A73B1E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0CA3FBA-4315-3B13-6AD9-EF20822B8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18D4B0C-12DF-447C-B791-E379AA958CE7}" type="slidenum">
              <a:rPr lang="ru-RU" smtClean="0"/>
              <a:pPr/>
              <a:t>‹#›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878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48B0F8-9531-246A-350F-18F57DB9E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4ED5CA-A6A8-F8A8-EAF2-C5D7EDAE2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A1835A-4701-4541-B51C-AB65AF88F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97F9C-FA93-4F50-A3EB-ACE1B10EA613}" type="datetime1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8A0C0A-E49C-3701-3F1D-A16AE4FE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CF2EFE-1316-9937-893C-AEF3ACE91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194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B3FD90-3A06-6EDD-09AA-67A7D6A56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963343F-1856-3FC0-2FE5-224687A8A5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2304A2-A8AB-49EA-813E-B899E3E388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8E7F94-673A-5908-F2A7-B5A0A4C0A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0762-7359-4327-A026-700716809DFC}" type="datetime1">
              <a:rPr lang="ru-RU" smtClean="0"/>
              <a:t>20.12.2025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59D10C7-CCB7-074E-BBF1-62FDCE584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4DC28F4-3DD1-0930-418F-9261A917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366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E7DCA2-93E3-4A8F-E375-B26351300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250B223-5A46-1B7F-2518-B1695E29B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E6FDC1E-0D03-43F8-3BE8-791DAEFCE6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B752D2D-049E-6875-C4A0-78DF105A08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AF88B04-52FC-A4C7-222E-5E445B22FD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1B40C4A-AD29-81C2-4B4C-A34A3EEA8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5AE9D-A487-44D4-8897-89F590D51DCC}" type="datetime1">
              <a:rPr lang="ru-RU" smtClean="0"/>
              <a:t>20.12.2025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C8F5526-7555-0A36-D599-DB2C93979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6DECF9A-0E2A-8864-A192-91025021B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9636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25DB98-A5B5-3438-3616-DF66F3DAC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170717A-616B-3B17-373F-3F866473E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91E9-0218-4671-AD36-86B837CE7459}" type="datetime1">
              <a:rPr lang="ru-RU" smtClean="0"/>
              <a:t>20.12.2025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F9C2CB1-2633-0F01-61F4-D821EB2EB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B34473C-F1C2-7452-CA68-4B736EC2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1378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1B7CACC-DF26-B62A-AD80-9CF8CDD9C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40436-92A3-47F9-ACFF-D02C4EE78BFE}" type="datetime1">
              <a:rPr lang="ru-RU" smtClean="0"/>
              <a:t>20.12.2025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B6EC42A-449A-823F-419D-3907F1F0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1BA030-F1E0-FE9F-D717-74821A543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9965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4A86C9-5C65-B65D-425F-DE3113E11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5084B0-1F47-AAE3-0198-4E63A45CC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8160BF8-1A7A-B36F-50A5-3998B09E9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8F8D2F-7724-1061-E98D-9E231407B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2396-E923-4ACB-AEFA-D7009D1931F1}" type="datetime1">
              <a:rPr lang="ru-RU" smtClean="0"/>
              <a:t>20.12.2025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62CD5AB-4E05-098A-0C4E-32CF1BDDF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0355C40-5D02-2C51-A75F-95A784099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1196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956929-FD75-C0AE-7C5C-C6456727F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35B8921-5168-4761-240F-1F2D4296DD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89AE9BF-D85D-484B-3084-2BB43B9DF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DC30992-2BD0-C25C-D77B-DDDD95DF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01D2C-BA17-4F4F-BFEC-8007CAF8F020}" type="datetime1">
              <a:rPr lang="ru-RU" smtClean="0"/>
              <a:t>20.12.2025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C71DED5-75B2-472E-7970-EEBC35C47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ACE7235-A1FA-507C-BDA3-FF60840C1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23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73F10A-1CBC-F46A-8ACA-52DEEE23C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2AAE10-3298-EBED-1AAB-4FC595678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2D3DF7-F658-A4E6-AC36-CFE6343722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2EF4E-DC48-4EED-8522-5AC5294447BA}" type="datetime1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D00B84-0413-2BF8-AAE6-2D3092BE5F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D3A335-BD73-C78E-0328-9E641CD68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D4B0C-12DF-447C-B791-E379AA958C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5367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viso.ai/deep-learning/clip-machine-learning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jmlr.org/papers/volume17/15-239/15-239.pdf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409.7495" TargetMode="Externa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penai/CLIP" TargetMode="External"/><Relationship Id="rId3" Type="http://schemas.openxmlformats.org/officeDocument/2006/relationships/hyperlink" Target="https://github.com/ViLab-UCSD/UDABench_ECCV2024" TargetMode="External"/><Relationship Id="rId7" Type="http://schemas.openxmlformats.org/officeDocument/2006/relationships/hyperlink" Target="https://www.youtube.com/watch?v=ppC9ruaVuQQ" TargetMode="External"/><Relationship Id="rId2" Type="http://schemas.openxmlformats.org/officeDocument/2006/relationships/hyperlink" Target="https://www.youtube.com/watch?v=5SsEZvlYqqM&amp;list=PLOQ9wdSxLW097UBdObI2vdereGJgA74Nb&amp;index=2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Xuat7kHYwno&amp;list=PL1pUDpkFOnlzeLCZ5aZgSXVZ8BcpCYN8Y" TargetMode="External"/><Relationship Id="rId11" Type="http://schemas.openxmlformats.org/officeDocument/2006/relationships/hyperlink" Target="https://github.com/sicara/easy-few-shot-learning" TargetMode="External"/><Relationship Id="rId5" Type="http://schemas.openxmlformats.org/officeDocument/2006/relationships/hyperlink" Target="https://github.com/adapt-python/adapt" TargetMode="External"/><Relationship Id="rId10" Type="http://schemas.openxmlformats.org/officeDocument/2006/relationships/hyperlink" Target="https://www.ibm.com/topics/few-shot-learning" TargetMode="External"/><Relationship Id="rId4" Type="http://schemas.openxmlformats.org/officeDocument/2006/relationships/hyperlink" Target="https://arxiv.org/abs/2409.15264v1" TargetMode="External"/><Relationship Id="rId9" Type="http://schemas.openxmlformats.org/officeDocument/2006/relationships/hyperlink" Target="https://habr.com/ru/articles/539312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5AE178-3CA4-4E38-452D-6CA5374C33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Few-Shot Learning</a:t>
            </a:r>
            <a:b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ru-RU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Unsupervised Domain Adaptation</a:t>
            </a:r>
            <a:endParaRPr lang="ru-RU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01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2 Data augmentation methods </a:t>
            </a: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(learning to augment)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BD5E451-4B61-417D-227D-4C5172262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837" y="1853852"/>
            <a:ext cx="5694363" cy="4509800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32E5ACE-8FA1-02DF-1BEC-C3A4461EF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10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052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2 Data augmentation methods </a:t>
            </a: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(learning to augment)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B0BDC2-C0B3-DE1A-A34F-AD61E9753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13" y="1892959"/>
            <a:ext cx="7621588" cy="3932848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8ED9B99-8467-FE89-D139-4730E30D4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11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68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3 Meta-learning (learning to learn)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F96B224-C945-88CF-D6C5-E61ED355168C}"/>
              </a:ext>
            </a:extLst>
          </p:cNvPr>
          <p:cNvSpPr txBox="1">
            <a:spLocks/>
          </p:cNvSpPr>
          <p:nvPr/>
        </p:nvSpPr>
        <p:spPr>
          <a:xfrm>
            <a:off x="838200" y="9514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Model Agnostic Meta-Learning (MAML)</a:t>
            </a:r>
            <a:endParaRPr lang="ru-RU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 descr="MAML">
            <a:extLst>
              <a:ext uri="{FF2B5EF4-FFF2-40B4-BE49-F238E27FC236}">
                <a16:creationId xmlns:a16="http://schemas.microsoft.com/office/drawing/2014/main" id="{995E49E1-D58F-FC38-3CBE-76F187493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62" y="2334148"/>
            <a:ext cx="516255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8F8040B-DE41-0A76-B106-331559CCD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8712" y="2032215"/>
            <a:ext cx="6848475" cy="4686300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EA6732D-E5EB-CE48-C78E-322678F0B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12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5603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2E63E0EC-4D81-97D6-46A4-B2F21538D4A2}"/>
              </a:ext>
            </a:extLst>
          </p:cNvPr>
          <p:cNvSpPr txBox="1">
            <a:spLocks/>
          </p:cNvSpPr>
          <p:nvPr/>
        </p:nvSpPr>
        <p:spPr>
          <a:xfrm>
            <a:off x="838200" y="9514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Embedding-Based Approach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C5B877-7744-02C7-BCDF-A4D8DE00D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Zero-Shot Learning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266" name="Picture 2" descr="Embedding-based approach">
            <a:extLst>
              <a:ext uri="{FF2B5EF4-FFF2-40B4-BE49-F238E27FC236}">
                <a16:creationId xmlns:a16="http://schemas.microsoft.com/office/drawing/2014/main" id="{D62326DF-2253-D383-C8DF-85230ECF8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989514"/>
            <a:ext cx="8382000" cy="467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7A8CEE-259B-62EF-10EC-D8FF9F25A757}"/>
              </a:ext>
            </a:extLst>
          </p:cNvPr>
          <p:cNvSpPr txBox="1"/>
          <p:nvPr/>
        </p:nvSpPr>
        <p:spPr>
          <a:xfrm>
            <a:off x="4428642" y="5453894"/>
            <a:ext cx="609858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Contrastive Language-Image Pre-Training (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CLIP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is a popular ZSL model that uses a variant of the embedding-based approach by converting images and corresponding labels into embeddings through image and text encoders.</a:t>
            </a:r>
          </a:p>
          <a:p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C8DD241-2F70-0E63-E93A-9E529E185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13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215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2E63E0EC-4D81-97D6-46A4-B2F21538D4A2}"/>
              </a:ext>
            </a:extLst>
          </p:cNvPr>
          <p:cNvSpPr txBox="1">
            <a:spLocks/>
          </p:cNvSpPr>
          <p:nvPr/>
        </p:nvSpPr>
        <p:spPr>
          <a:xfrm>
            <a:off x="838200" y="9514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Generative-Based Approach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C5B877-7744-02C7-BCDF-A4D8DE00D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Zero-Shot Learning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314" name="Picture 2" descr="GANs">
            <a:extLst>
              <a:ext uri="{FF2B5EF4-FFF2-40B4-BE49-F238E27FC236}">
                <a16:creationId xmlns:a16="http://schemas.microsoft.com/office/drawing/2014/main" id="{A5797A78-0FF6-A440-DB87-CE7452733D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11919"/>
            <a:ext cx="4638418" cy="399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GANs">
            <a:extLst>
              <a:ext uri="{FF2B5EF4-FFF2-40B4-BE49-F238E27FC236}">
                <a16:creationId xmlns:a16="http://schemas.microsoft.com/office/drawing/2014/main" id="{48C6C550-93A2-AB64-F8EB-19BC821B1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760" y="2362567"/>
            <a:ext cx="6984297" cy="343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0EF1C4-8BAF-59F5-FC3F-8372182F9693}"/>
              </a:ext>
            </a:extLst>
          </p:cNvPr>
          <p:cNvSpPr txBox="1"/>
          <p:nvPr/>
        </p:nvSpPr>
        <p:spPr>
          <a:xfrm>
            <a:off x="980440" y="6227194"/>
            <a:ext cx="609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GANs: Training the Generator 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D5CF63-085B-1A3B-1E35-7626425396B4}"/>
              </a:ext>
            </a:extLst>
          </p:cNvPr>
          <p:cNvSpPr txBox="1"/>
          <p:nvPr/>
        </p:nvSpPr>
        <p:spPr>
          <a:xfrm>
            <a:off x="5496560" y="6227194"/>
            <a:ext cx="66918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GANs: Using the Generator to create synthetic feature vectors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01ECFD0-0D6E-2499-B925-C9D846E4C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14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820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2E63E0EC-4D81-97D6-46A4-B2F21538D4A2}"/>
              </a:ext>
            </a:extLst>
          </p:cNvPr>
          <p:cNvSpPr txBox="1">
            <a:spLocks/>
          </p:cNvSpPr>
          <p:nvPr/>
        </p:nvSpPr>
        <p:spPr>
          <a:xfrm>
            <a:off x="838200" y="9514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Generative-Based Approach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C5B877-7744-02C7-BCDF-A4D8DE00D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Zero-Shot Learning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338" name="Picture 2" descr="VAE">
            <a:extLst>
              <a:ext uri="{FF2B5EF4-FFF2-40B4-BE49-F238E27FC236}">
                <a16:creationId xmlns:a16="http://schemas.microsoft.com/office/drawing/2014/main" id="{EA83AB19-3331-2C51-A5B7-783BBEC6E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9772" y="2646376"/>
            <a:ext cx="6092456" cy="346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2FC130D-0272-5A1C-D88C-1CC920DBD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15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647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C5B877-7744-02C7-BCDF-A4D8DE00D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N-Shot Learning Applications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F008E2-13FD-37F8-7876-BADC87052E47}"/>
              </a:ext>
            </a:extLst>
          </p:cNvPr>
          <p:cNvSpPr txBox="1"/>
          <p:nvPr/>
        </p:nvSpPr>
        <p:spPr>
          <a:xfrm>
            <a:off x="616966" y="1933329"/>
            <a:ext cx="1181150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Medical Image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Visual-Question Answering (VQA)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Autonomous Driving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 Retrieval and Action Recognition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 Classification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Face Recognition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12F81EB-D6DC-862F-C30F-EA8A7E0F3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16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875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C5B877-7744-02C7-BCDF-A4D8DE00D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CLIP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9698" name="Picture 2">
            <a:extLst>
              <a:ext uri="{FF2B5EF4-FFF2-40B4-BE49-F238E27FC236}">
                <a16:creationId xmlns:a16="http://schemas.microsoft.com/office/drawing/2014/main" id="{A305A0D2-3D6C-438E-7F09-04CEB6094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7640"/>
            <a:ext cx="1219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1CB6A76-8831-D581-D4A6-30124B31C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17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495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C5B877-7744-02C7-BCDF-A4D8DE00D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CLIP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602" name="Picture 2" descr="CLIP — есть поэлементное cosine similarity текстовых и визуальных репрезентаций ">
            <a:extLst>
              <a:ext uri="{FF2B5EF4-FFF2-40B4-BE49-F238E27FC236}">
                <a16:creationId xmlns:a16="http://schemas.microsoft.com/office/drawing/2014/main" id="{09821C33-062F-2CD1-8598-6376D89D8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0" y="1206658"/>
            <a:ext cx="7794466" cy="5235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5C4A65A-F8F5-5003-C377-30E63E5AA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18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3045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C5B877-7744-02C7-BCDF-A4D8DE00D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CLIP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626" name="Picture 2">
            <a:extLst>
              <a:ext uri="{FF2B5EF4-FFF2-40B4-BE49-F238E27FC236}">
                <a16:creationId xmlns:a16="http://schemas.microsoft.com/office/drawing/2014/main" id="{05453F83-D074-77C8-801D-A8DBB7022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213" y="1597687"/>
            <a:ext cx="4609147" cy="429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8" name="Picture 4">
            <a:extLst>
              <a:ext uri="{FF2B5EF4-FFF2-40B4-BE49-F238E27FC236}">
                <a16:creationId xmlns:a16="http://schemas.microsoft.com/office/drawing/2014/main" id="{B7E4AD20-DF9A-B7AB-6235-97A0E5A08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62255"/>
            <a:ext cx="4325620" cy="4654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9730099-6126-35C4-07B9-300D754A8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19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448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57619B-38E9-45E4-C67C-E2FBD3C4D6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889"/>
          <a:stretch/>
        </p:blipFill>
        <p:spPr>
          <a:xfrm>
            <a:off x="3451920" y="1473200"/>
            <a:ext cx="5288161" cy="3505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BA49FE-7C1A-B030-DB5E-6C98DE6309CE}"/>
              </a:ext>
            </a:extLst>
          </p:cNvPr>
          <p:cNvSpPr txBox="1"/>
          <p:nvPr/>
        </p:nvSpPr>
        <p:spPr>
          <a:xfrm>
            <a:off x="3048000" y="512125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Tenenbaum, Joshua B., et al. "How to grow a mind: Statistics, structure, and abstraction."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science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331.6022 (2011): 1279-1285.</a:t>
            </a:r>
            <a:endParaRPr lang="ru-RU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840197B-4670-3DCE-1796-EBD4C3CC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316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C5B877-7744-02C7-BCDF-A4D8DE00D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CLIP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650" name="Picture 2" descr="Zero-shot CLIP оказывается более устойчивым к сдвигу распределений, чем модель обученная на ImageNet.">
            <a:extLst>
              <a:ext uri="{FF2B5EF4-FFF2-40B4-BE49-F238E27FC236}">
                <a16:creationId xmlns:a16="http://schemas.microsoft.com/office/drawing/2014/main" id="{B59DBE3A-9EBA-C41C-5C24-285EF7BBA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495" y="1332040"/>
            <a:ext cx="8739505" cy="5374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938F82D8-C2E6-B922-51E8-8C26F5CC3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20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2208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C5B877-7744-02C7-BCDF-A4D8DE00D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Domain Adaptation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22" name="Picture 2">
            <a:extLst>
              <a:ext uri="{FF2B5EF4-FFF2-40B4-BE49-F238E27FC236}">
                <a16:creationId xmlns:a16="http://schemas.microsoft.com/office/drawing/2014/main" id="{A714C420-38AB-3796-2FFB-2D1417A35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449" y="1552887"/>
            <a:ext cx="7986711" cy="4847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D62DD31-0469-6EC9-D8AC-9BB0CC44F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21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3247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C5B877-7744-02C7-BCDF-A4D8DE00D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Unsupervised Domain Adaptation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A649D6D-844B-FAFE-FEFD-F91B86198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497648"/>
            <a:ext cx="10078720" cy="42856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90B726-0311-CE41-C416-B32C5BF9F4A2}"/>
              </a:ext>
            </a:extLst>
          </p:cNvPr>
          <p:cNvSpPr txBox="1"/>
          <p:nvPr/>
        </p:nvSpPr>
        <p:spPr>
          <a:xfrm>
            <a:off x="439420" y="578328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i-FI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Ganin, Y., &amp; Lempitsky, V. (2014)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A95A23-C3E7-06D2-422F-A1B015AE3D8B}"/>
              </a:ext>
            </a:extLst>
          </p:cNvPr>
          <p:cNvSpPr txBox="1"/>
          <p:nvPr/>
        </p:nvSpPr>
        <p:spPr>
          <a:xfrm>
            <a:off x="439420" y="616809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000000"/>
                </a:solidFill>
                <a:effectLst/>
                <a:latin typeface="Lucida Grande"/>
              </a:rPr>
              <a:t>Unsupervised Domain Adaptation by Backpropagation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DBCF0E-E030-83B2-C336-A53A04A480A6}"/>
              </a:ext>
            </a:extLst>
          </p:cNvPr>
          <p:cNvSpPr txBox="1"/>
          <p:nvPr/>
        </p:nvSpPr>
        <p:spPr>
          <a:xfrm>
            <a:off x="6822440" y="607953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https://jmlr.org/papers/volume17/15-239/15-239.pdf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DFCADF-BAB9-7ED7-4829-1558219C00D5}"/>
              </a:ext>
            </a:extLst>
          </p:cNvPr>
          <p:cNvSpPr txBox="1"/>
          <p:nvPr/>
        </p:nvSpPr>
        <p:spPr>
          <a:xfrm>
            <a:off x="6822440" y="582138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https://arxiv.org/pdf/1409.7495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EF89318-6A60-879A-4D8A-FDD1D406F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22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066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C5B877-7744-02C7-BCDF-A4D8DE00D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Полезные материалы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D399DF-4266-5569-FA83-1EEABEB19C91}"/>
              </a:ext>
            </a:extLst>
          </p:cNvPr>
          <p:cNvSpPr txBox="1"/>
          <p:nvPr/>
        </p:nvSpPr>
        <p:spPr>
          <a:xfrm>
            <a:off x="1054100" y="5973100"/>
            <a:ext cx="1118362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https://www.youtube.com/watch?v=5SsEZvlYqqM&amp;list=PLOQ9wdSxLW097UBdObI2vdereGJgA74Nb&amp;index=25</a:t>
            </a:r>
            <a:endParaRPr lang="ru-RU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8672CE-7517-C498-B8CC-FD2624C997EA}"/>
              </a:ext>
            </a:extLst>
          </p:cNvPr>
          <p:cNvSpPr txBox="1"/>
          <p:nvPr/>
        </p:nvSpPr>
        <p:spPr>
          <a:xfrm>
            <a:off x="1054100" y="5622748"/>
            <a:ext cx="60960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https://github.com/ViLab-UCSD/UDABench_ECCV2024</a:t>
            </a:r>
            <a:endParaRPr lang="ru-RU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CE6745-BA26-60E3-3831-7AFA93C970C8}"/>
              </a:ext>
            </a:extLst>
          </p:cNvPr>
          <p:cNvSpPr txBox="1"/>
          <p:nvPr/>
        </p:nvSpPr>
        <p:spPr>
          <a:xfrm>
            <a:off x="1054100" y="5272396"/>
            <a:ext cx="60960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https://arxiv.org/abs/2409.15264v1</a:t>
            </a:r>
            <a:endParaRPr lang="ru-RU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89C8A7-86CE-A432-E971-56D5426E4F6C}"/>
              </a:ext>
            </a:extLst>
          </p:cNvPr>
          <p:cNvSpPr txBox="1"/>
          <p:nvPr/>
        </p:nvSpPr>
        <p:spPr>
          <a:xfrm>
            <a:off x="1054100" y="4903064"/>
            <a:ext cx="60960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https://github.com/adapt-python/adapt</a:t>
            </a:r>
            <a:endParaRPr lang="ru-RU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2D843-6AF2-C198-FD69-A19CC4C1B040}"/>
              </a:ext>
            </a:extLst>
          </p:cNvPr>
          <p:cNvSpPr txBox="1"/>
          <p:nvPr/>
        </p:nvSpPr>
        <p:spPr>
          <a:xfrm>
            <a:off x="838200" y="1459299"/>
            <a:ext cx="6096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Few-Shot Learning</a:t>
            </a:r>
            <a:endParaRPr lang="ru-RU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10E3D3-AFF6-FD50-D6F2-3BEA83236425}"/>
              </a:ext>
            </a:extLst>
          </p:cNvPr>
          <p:cNvSpPr txBox="1"/>
          <p:nvPr/>
        </p:nvSpPr>
        <p:spPr>
          <a:xfrm>
            <a:off x="838200" y="3204463"/>
            <a:ext cx="6096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CLIP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6A1D72-4D37-7A49-256D-A713BE83E87D}"/>
              </a:ext>
            </a:extLst>
          </p:cNvPr>
          <p:cNvSpPr txBox="1"/>
          <p:nvPr/>
        </p:nvSpPr>
        <p:spPr>
          <a:xfrm>
            <a:off x="838200" y="4463398"/>
            <a:ext cx="6096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Unsupervised Domain Adaptation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C18E8E-CB60-98C7-B143-D2360CD1BE95}"/>
              </a:ext>
            </a:extLst>
          </p:cNvPr>
          <p:cNvSpPr txBox="1"/>
          <p:nvPr/>
        </p:nvSpPr>
        <p:spPr>
          <a:xfrm>
            <a:off x="1054100" y="1858117"/>
            <a:ext cx="102997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https://www.youtube.com/watch?v=Xuat7kHYwno&amp;list=PL1pUDpkFOnlzeLCZ5aZgSXVZ8BcpCYN8Y</a:t>
            </a:r>
            <a:endParaRPr lang="ru-RU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5551BB-BC02-70AF-2F00-9B053C5D7A6B}"/>
              </a:ext>
            </a:extLst>
          </p:cNvPr>
          <p:cNvSpPr txBox="1"/>
          <p:nvPr/>
        </p:nvSpPr>
        <p:spPr>
          <a:xfrm>
            <a:off x="1054100" y="2183566"/>
            <a:ext cx="615315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https://www.youtube.com/watch?v=ppC9ruaVuQQ</a:t>
            </a:r>
            <a:endParaRPr lang="ru-RU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E025B4-D940-37C6-CEED-0868121852BE}"/>
              </a:ext>
            </a:extLst>
          </p:cNvPr>
          <p:cNvSpPr txBox="1"/>
          <p:nvPr/>
        </p:nvSpPr>
        <p:spPr>
          <a:xfrm>
            <a:off x="1054100" y="3668155"/>
            <a:ext cx="61849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https://github.com/openai/CLIP</a:t>
            </a:r>
            <a:endParaRPr lang="ru-RU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9B7CE1-FDDC-0070-BA66-645AEC46ED67}"/>
              </a:ext>
            </a:extLst>
          </p:cNvPr>
          <p:cNvSpPr txBox="1"/>
          <p:nvPr/>
        </p:nvSpPr>
        <p:spPr>
          <a:xfrm>
            <a:off x="1069975" y="4004682"/>
            <a:ext cx="61214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https://habr.com/ru/articles/539312/</a:t>
            </a:r>
            <a:endParaRPr lang="ru-RU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59A145-EF13-4FC9-C213-6B8F0730FB51}"/>
              </a:ext>
            </a:extLst>
          </p:cNvPr>
          <p:cNvSpPr txBox="1"/>
          <p:nvPr/>
        </p:nvSpPr>
        <p:spPr>
          <a:xfrm>
            <a:off x="1054100" y="2506731"/>
            <a:ext cx="61214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https://www.ibm.com/topics/few-shot-learning</a:t>
            </a:r>
            <a:endParaRPr lang="ru-RU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AD2C9E-33F4-8353-2D68-E845179C0858}"/>
              </a:ext>
            </a:extLst>
          </p:cNvPr>
          <p:cNvSpPr txBox="1"/>
          <p:nvPr/>
        </p:nvSpPr>
        <p:spPr>
          <a:xfrm>
            <a:off x="1055915" y="2822777"/>
            <a:ext cx="611777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https://github.com/sicara/easy-few-shot-learning</a:t>
            </a:r>
            <a:endParaRPr lang="ru-RU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43A5774-F46C-6B93-A3D6-9010B735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23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929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Few-Shot Learning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506" name="Picture 2" descr="An example of a 3-way-2-shot classification task for few-shot learning, in which an algorithm is trained to distinguish images of different kinds of animals from one another">
            <a:extLst>
              <a:ext uri="{FF2B5EF4-FFF2-40B4-BE49-F238E27FC236}">
                <a16:creationId xmlns:a16="http://schemas.microsoft.com/office/drawing/2014/main" id="{87F350CF-A846-85E3-7B0D-D379D0433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205" y="1889214"/>
            <a:ext cx="7398848" cy="3982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CD3786-087A-F985-5600-2C3752BBD7A6}"/>
              </a:ext>
            </a:extLst>
          </p:cNvPr>
          <p:cNvSpPr txBox="1"/>
          <p:nvPr/>
        </p:nvSpPr>
        <p:spPr>
          <a:xfrm>
            <a:off x="7917053" y="2851408"/>
            <a:ext cx="38874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3-way-2-shot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44830-D6B4-9752-D1C4-0D9FCC3F2877}"/>
              </a:ext>
            </a:extLst>
          </p:cNvPr>
          <p:cNvSpPr txBox="1"/>
          <p:nvPr/>
        </p:nvSpPr>
        <p:spPr>
          <a:xfrm>
            <a:off x="6922705" y="2370862"/>
            <a:ext cx="6098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N-way-K-shot classification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FDB533F-BDF9-119E-9EA3-D14C79B9E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3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643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6923C6-FDB3-43F6-D683-47567A0B0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660" y="533925"/>
            <a:ext cx="9758680" cy="579015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72E46570-77B0-80D3-C4E2-F3F299A91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4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028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395B7E-F353-1D3D-A708-E3605AEAA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068" y="340281"/>
            <a:ext cx="9577864" cy="6177439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139CAD3-74A7-7E97-7E8F-8D0C3F654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5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472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1 Metric Learning (learning to compare)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FE9B2329-D0DE-B65E-05AE-DE33E5ECB9FB}"/>
              </a:ext>
            </a:extLst>
          </p:cNvPr>
          <p:cNvSpPr txBox="1">
            <a:spLocks/>
          </p:cNvSpPr>
          <p:nvPr/>
        </p:nvSpPr>
        <p:spPr>
          <a:xfrm>
            <a:off x="838200" y="9514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Siamese Neural Networks</a:t>
            </a:r>
          </a:p>
        </p:txBody>
      </p:sp>
      <p:pic>
        <p:nvPicPr>
          <p:cNvPr id="6" name="Picture 4" descr="Pairwise Similarity image">
            <a:extLst>
              <a:ext uri="{FF2B5EF4-FFF2-40B4-BE49-F238E27FC236}">
                <a16:creationId xmlns:a16="http://schemas.microsoft.com/office/drawing/2014/main" id="{899F36FD-3F13-39E4-8C58-4010A4FBAE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119" y="1908323"/>
            <a:ext cx="5997762" cy="214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Triplet Loss method of Siamese Network Training">
            <a:extLst>
              <a:ext uri="{FF2B5EF4-FFF2-40B4-BE49-F238E27FC236}">
                <a16:creationId xmlns:a16="http://schemas.microsoft.com/office/drawing/2014/main" id="{FB946BEC-0705-050F-574A-F0AC18BCE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922" y="3984840"/>
            <a:ext cx="5063198" cy="276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embedding space image">
            <a:extLst>
              <a:ext uri="{FF2B5EF4-FFF2-40B4-BE49-F238E27FC236}">
                <a16:creationId xmlns:a16="http://schemas.microsoft.com/office/drawing/2014/main" id="{351D0D85-30BF-D36A-0CA5-63B14FA48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2650" y="4336442"/>
            <a:ext cx="3008630" cy="2059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A1CFE62-3AD8-1B0D-C8BF-810F40F29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6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975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1 Metric Learning (learning to compare)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FE9B2329-D0DE-B65E-05AE-DE33E5ECB9FB}"/>
              </a:ext>
            </a:extLst>
          </p:cNvPr>
          <p:cNvSpPr txBox="1">
            <a:spLocks/>
          </p:cNvSpPr>
          <p:nvPr/>
        </p:nvSpPr>
        <p:spPr>
          <a:xfrm>
            <a:off x="838200" y="9514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Matching Networks</a:t>
            </a:r>
          </a:p>
        </p:txBody>
      </p:sp>
      <p:pic>
        <p:nvPicPr>
          <p:cNvPr id="3" name="Picture 2" descr="Matching Networks">
            <a:extLst>
              <a:ext uri="{FF2B5EF4-FFF2-40B4-BE49-F238E27FC236}">
                <a16:creationId xmlns:a16="http://schemas.microsoft.com/office/drawing/2014/main" id="{E68D3E02-A0E3-A189-F486-1EAE55CA9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9366" y="1917922"/>
            <a:ext cx="6395150" cy="4293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7BE93F9-1531-4897-E90B-CA0A44E3A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7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096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1 Metric Learning (learning to compare)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DF0164D-F9E5-EB40-6B41-AD023DFAFBDE}"/>
              </a:ext>
            </a:extLst>
          </p:cNvPr>
          <p:cNvSpPr txBox="1">
            <a:spLocks/>
          </p:cNvSpPr>
          <p:nvPr/>
        </p:nvSpPr>
        <p:spPr>
          <a:xfrm>
            <a:off x="838200" y="9514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Prototypical Networks</a:t>
            </a:r>
            <a:endParaRPr lang="ru-RU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 descr="Prototypical Network">
            <a:extLst>
              <a:ext uri="{FF2B5EF4-FFF2-40B4-BE49-F238E27FC236}">
                <a16:creationId xmlns:a16="http://schemas.microsoft.com/office/drawing/2014/main" id="{19664F39-9000-F341-C314-5D6FE12BFB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9043" y="2277044"/>
            <a:ext cx="4105275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CE6AD1B-5604-B658-9626-A923D06E1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8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123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9D68E-4FC9-CEC9-7D4A-81A24FBA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1 Metric Learning (learning to compare)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2CCD03F5-76A7-959A-9EF2-7FDD31E82CE6}"/>
              </a:ext>
            </a:extLst>
          </p:cNvPr>
          <p:cNvSpPr txBox="1">
            <a:spLocks/>
          </p:cNvSpPr>
          <p:nvPr/>
        </p:nvSpPr>
        <p:spPr>
          <a:xfrm>
            <a:off x="838200" y="9514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Relation Networks</a:t>
            </a:r>
          </a:p>
        </p:txBody>
      </p:sp>
      <p:pic>
        <p:nvPicPr>
          <p:cNvPr id="4" name="Picture 2" descr="Relation Network">
            <a:extLst>
              <a:ext uri="{FF2B5EF4-FFF2-40B4-BE49-F238E27FC236}">
                <a16:creationId xmlns:a16="http://schemas.microsoft.com/office/drawing/2014/main" id="{B1D41D97-5FEC-78AC-52CD-352C076F7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235" y="1947545"/>
            <a:ext cx="8248650" cy="436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5CAA292-0FAA-3455-B5C7-93042B1B0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D4B0C-12DF-447C-B791-E379AA958CE7}" type="slidenum">
              <a:rPr lang="ru-RU" smtClean="0"/>
              <a:pPr/>
              <a:t>9</a:t>
            </a:fld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12682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7107</TotalTime>
  <Words>395</Words>
  <Application>Microsoft Office PowerPoint</Application>
  <PresentationFormat>Широкоэкранный</PresentationFormat>
  <Paragraphs>80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9" baseType="lpstr">
      <vt:lpstr>Aptos</vt:lpstr>
      <vt:lpstr>Arial</vt:lpstr>
      <vt:lpstr>Calibri</vt:lpstr>
      <vt:lpstr>Calibri Light</vt:lpstr>
      <vt:lpstr>Lucida Grande</vt:lpstr>
      <vt:lpstr>Тема Office</vt:lpstr>
      <vt:lpstr>Few-Shot Learning  Unsupervised Domain Adaptation</vt:lpstr>
      <vt:lpstr>Презентация PowerPoint</vt:lpstr>
      <vt:lpstr>Few-Shot Learning</vt:lpstr>
      <vt:lpstr>Презентация PowerPoint</vt:lpstr>
      <vt:lpstr>Презентация PowerPoint</vt:lpstr>
      <vt:lpstr>1 Metric Learning (learning to compare)</vt:lpstr>
      <vt:lpstr>1 Metric Learning (learning to compare)</vt:lpstr>
      <vt:lpstr>1 Metric Learning (learning to compare)</vt:lpstr>
      <vt:lpstr>1 Metric Learning (learning to compare)</vt:lpstr>
      <vt:lpstr>2 Data augmentation methods  (learning to augment)</vt:lpstr>
      <vt:lpstr>2 Data augmentation methods  (learning to augment)</vt:lpstr>
      <vt:lpstr>3 Meta-learning (learning to learn)</vt:lpstr>
      <vt:lpstr>Zero-Shot Learning</vt:lpstr>
      <vt:lpstr>Zero-Shot Learning</vt:lpstr>
      <vt:lpstr>Zero-Shot Learning</vt:lpstr>
      <vt:lpstr>N-Shot Learning Applications</vt:lpstr>
      <vt:lpstr>CLIP</vt:lpstr>
      <vt:lpstr>CLIP</vt:lpstr>
      <vt:lpstr>CLIP</vt:lpstr>
      <vt:lpstr>CLIP</vt:lpstr>
      <vt:lpstr>Domain Adaptation</vt:lpstr>
      <vt:lpstr>Unsupervised Domain Adaptation</vt:lpstr>
      <vt:lpstr>Полезные материалы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Кумов Вячеслав Сергеевич</dc:creator>
  <cp:lastModifiedBy>a165</cp:lastModifiedBy>
  <cp:revision>119</cp:revision>
  <dcterms:created xsi:type="dcterms:W3CDTF">2024-11-06T14:38:58Z</dcterms:created>
  <dcterms:modified xsi:type="dcterms:W3CDTF">2025-12-20T08:15:10Z</dcterms:modified>
</cp:coreProperties>
</file>

<file path=docProps/thumbnail.jpeg>
</file>